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962" r:id="rId3"/>
    <p:sldId id="965" r:id="rId4"/>
    <p:sldId id="974" r:id="rId5"/>
    <p:sldId id="966" r:id="rId6"/>
    <p:sldId id="967" r:id="rId7"/>
    <p:sldId id="968" r:id="rId8"/>
    <p:sldId id="977" r:id="rId9"/>
    <p:sldId id="976" r:id="rId10"/>
    <p:sldId id="969" r:id="rId11"/>
    <p:sldId id="971" r:id="rId12"/>
    <p:sldId id="973" r:id="rId13"/>
    <p:sldId id="979" r:id="rId14"/>
    <p:sldId id="975" r:id="rId15"/>
  </p:sldIdLst>
  <p:sldSz cx="9144000" cy="6858000" type="screen4x3"/>
  <p:notesSz cx="9926955" cy="6797675"/>
  <p:custDataLst>
    <p:tags r:id="rId2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008000"/>
    <a:srgbClr val="FFFF3B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307"/>
    <p:restoredTop sz="89111"/>
  </p:normalViewPr>
  <p:slideViewPr>
    <p:cSldViewPr snapToObjects="1" showGuides="1">
      <p:cViewPr varScale="1">
        <p:scale>
          <a:sx n="77" d="100"/>
          <a:sy n="77" d="100"/>
        </p:scale>
        <p:origin x="-102" y="-762"/>
      </p:cViewPr>
      <p:guideLst>
        <p:guide orient="horz" pos="464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l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4513" y="0"/>
            <a:ext cx="4300538" cy="339725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r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89D537-452B-4A88-9C2C-76F8C267F6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7950"/>
            <a:ext cx="4302125" cy="338138"/>
          </a:xfrm>
          <a:prstGeom prst="rect">
            <a:avLst/>
          </a:prstGeom>
        </p:spPr>
        <p:txBody>
          <a:bodyPr vert="horz" lIns="91275" tIns="45638" rIns="91275" bIns="45638" rtlCol="0" anchor="b"/>
          <a:lstStyle>
            <a:lvl1pPr algn="l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4513" y="6457950"/>
            <a:ext cx="4300538" cy="338138"/>
          </a:xfrm>
          <a:prstGeom prst="rect">
            <a:avLst/>
          </a:prstGeom>
        </p:spPr>
        <p:txBody>
          <a:bodyPr vert="horz" wrap="square" lIns="91275" tIns="45638" rIns="91275" bIns="45638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4300538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134" tIns="46067" rIns="92134" bIns="46067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5624513" y="0"/>
            <a:ext cx="4297363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134" tIns="46067" rIns="92134" bIns="46067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947D331-386C-42AE-9B1F-FA2AA1CBB576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992188" y="3227388"/>
            <a:ext cx="7942263" cy="3060700"/>
          </a:xfrm>
          <a:prstGeom prst="rect">
            <a:avLst/>
          </a:prstGeom>
          <a:noFill/>
          <a:ln>
            <a:noFill/>
          </a:ln>
        </p:spPr>
        <p:txBody>
          <a:bodyPr lIns="92134" tIns="46067" rIns="92134" bIns="46067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4775"/>
            <a:ext cx="4300538" cy="341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134" tIns="46067" rIns="92134" bIns="46067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4513" y="6454775"/>
            <a:ext cx="4297363" cy="341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134" tIns="46067" rIns="92134" bIns="46067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dirty="0"/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600200"/>
            <a:ext cx="2058988" cy="45259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29325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Franklin Gothic Book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41913" y="0"/>
            <a:ext cx="4002087" cy="264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68313" y="22860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1028" name="组合 7"/>
          <p:cNvGrpSpPr/>
          <p:nvPr/>
        </p:nvGrpSpPr>
        <p:grpSpPr>
          <a:xfrm>
            <a:off x="0" y="5929313"/>
            <a:ext cx="9144000" cy="881062"/>
            <a:chOff x="0" y="0"/>
            <a:chExt cx="9144000" cy="881019"/>
          </a:xfrm>
        </p:grpSpPr>
        <p:sp>
          <p:nvSpPr>
            <p:cNvPr id="1029" name="直接连接符 8"/>
            <p:cNvSpPr>
              <a:spLocks noChangeShapeType="1"/>
            </p:cNvSpPr>
            <p:nvPr/>
          </p:nvSpPr>
          <p:spPr bwMode="auto">
            <a:xfrm>
              <a:off x="0" y="476227"/>
              <a:ext cx="2000250" cy="1587"/>
            </a:xfrm>
            <a:prstGeom prst="line">
              <a:avLst/>
            </a:prstGeom>
            <a:noFill/>
            <a:ln w="38100">
              <a:solidFill>
                <a:srgbClr val="C5DB73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" name="直接连接符 9"/>
            <p:cNvSpPr>
              <a:spLocks noChangeShapeType="1"/>
            </p:cNvSpPr>
            <p:nvPr/>
          </p:nvSpPr>
          <p:spPr bwMode="auto">
            <a:xfrm>
              <a:off x="2786063" y="476227"/>
              <a:ext cx="6357937" cy="1587"/>
            </a:xfrm>
            <a:prstGeom prst="line">
              <a:avLst/>
            </a:prstGeom>
            <a:noFill/>
            <a:ln w="38100">
              <a:solidFill>
                <a:srgbClr val="24AAE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1" name="图片 8"/>
            <p:cNvPicPr>
              <a:picLocks noChangeAspect="1"/>
            </p:cNvPicPr>
            <p:nvPr/>
          </p:nvPicPr>
          <p:blipFill>
            <a:blip r:embed="rId13"/>
            <a:srcRect l="4329" r="2733"/>
            <a:stretch>
              <a:fillRect/>
            </a:stretch>
          </p:blipFill>
          <p:spPr>
            <a:xfrm>
              <a:off x="357158" y="0"/>
              <a:ext cx="2428892" cy="88101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  <a:sym typeface="Franklin Gothic Medium" panose="020B060302010202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Franklin Gothic Medium" panose="020B060302010202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Franklin Gothic Medium" panose="020B060302010202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Franklin Gothic Medium" panose="020B060302010202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Franklin Gothic Medium" panose="020B060302010202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Franklin Gothic Medium" panose="020B060302010202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Franklin Gothic Medium" panose="020B060302010202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Franklin Gothic Medium" panose="020B060302010202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Franklin Gothic Book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Franklin Gothic Book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Franklin Gothic Book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Franklin Gothic Book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Franklin Gothic Book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1"/>
          <p:cNvPicPr>
            <a:picLocks noChangeAspect="1"/>
          </p:cNvPicPr>
          <p:nvPr/>
        </p:nvPicPr>
        <p:blipFill>
          <a:blip r:embed="rId1"/>
          <a:srcRect l="8170" t="29073" r="71169" b="32776"/>
          <a:stretch>
            <a:fillRect/>
          </a:stretch>
        </p:blipFill>
        <p:spPr>
          <a:xfrm>
            <a:off x="142875" y="34925"/>
            <a:ext cx="1071563" cy="1071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itle 1"/>
          <p:cNvSpPr>
            <a:spLocks noChangeArrowheads="1"/>
          </p:cNvSpPr>
          <p:nvPr/>
        </p:nvSpPr>
        <p:spPr bwMode="auto">
          <a:xfrm>
            <a:off x="1071538" y="285729"/>
            <a:ext cx="6819886" cy="857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香港大学深圳医院医学伦理审查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临床试验项目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Times New Roman" panose="02020603050405020304" pitchFamily="18" charset="0"/>
            </a:endParaRPr>
          </a:p>
        </p:txBody>
      </p:sp>
      <p:sp>
        <p:nvSpPr>
          <p:cNvPr id="2053" name="Subtitle 2"/>
          <p:cNvSpPr>
            <a:spLocks noChangeArrowheads="1"/>
          </p:cNvSpPr>
          <p:nvPr/>
        </p:nvSpPr>
        <p:spPr bwMode="auto">
          <a:xfrm>
            <a:off x="5181600" y="3643313"/>
            <a:ext cx="3748088" cy="2555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Book" pitchFamily="34" charset="0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           </a:t>
            </a:r>
            <a:r>
              <a: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Book" pitchFamily="34" charset="0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Book" pitchFamily="34" charset="0"/>
              <a:ea typeface="宋体" panose="02010600030101010101" pitchFamily="2" charset="-122"/>
              <a:cs typeface="+mn-cs"/>
              <a:sym typeface="Franklin Gothic Book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Franklin Gothic Book" pitchFamily="34" charset="0"/>
              </a:rPr>
              <a:t>申办单位（若有）：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Franklin Gothic Book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Franklin Gothic Book" pitchFamily="34" charset="0"/>
              </a:rPr>
              <a:t>科室：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Franklin Gothic Book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Franklin Gothic Book" pitchFamily="34" charset="0"/>
              </a:rPr>
              <a:t>主要研究者（代汇报人）：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Franklin Gothic Book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Franklin Gothic Book" pitchFamily="34" charset="0"/>
              </a:rPr>
              <a:t>职务：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Franklin Gothic Book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Franklin Gothic Book" pitchFamily="34" charset="0"/>
              </a:rPr>
              <a:t> 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黑体" panose="02010609060101010101" pitchFamily="49" charset="-122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黑体" panose="02010609060101010101" pitchFamily="49" charset="-122"/>
              </a:rPr>
              <a:t>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Franklin Gothic Book" pitchFamily="34" charset="0"/>
              </a:rPr>
              <a:t>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Franklin Gothic Book" pitchFamily="34" charset="0"/>
              </a:rPr>
              <a:t>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Franklin Gothic Book" pitchFamily="34" charset="0"/>
              </a:rPr>
              <a:t>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Franklin Gothic Book" pitchFamily="34" charset="0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2857500" y="2192338"/>
            <a:ext cx="2714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项目名称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054" name="TextBox 5"/>
          <p:cNvSpPr txBox="1"/>
          <p:nvPr/>
        </p:nvSpPr>
        <p:spPr>
          <a:xfrm>
            <a:off x="142875" y="5075238"/>
            <a:ext cx="3954463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说明：请准备</a:t>
            </a:r>
            <a:r>
              <a:rPr lang="en-US" altLang="zh-CN" b="1" dirty="0">
                <a:latin typeface="Arial" panose="020B0604020202020204" pitchFamily="34" charset="0"/>
              </a:rPr>
              <a:t>5min</a:t>
            </a:r>
            <a:r>
              <a:rPr lang="zh-CN" altLang="en-US" b="1" dirty="0">
                <a:latin typeface="Arial" panose="020B0604020202020204" pitchFamily="34" charset="0"/>
              </a:rPr>
              <a:t>以内</a:t>
            </a:r>
            <a:r>
              <a:rPr lang="zh-CN" altLang="en-US" dirty="0">
                <a:latin typeface="Arial" panose="020B0604020202020204" pitchFamily="34" charset="0"/>
              </a:rPr>
              <a:t>的</a:t>
            </a:r>
            <a:r>
              <a:rPr lang="en-US" altLang="zh-CN" dirty="0">
                <a:latin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</a:rPr>
              <a:t>；</a:t>
            </a:r>
            <a:endParaRPr lang="en-US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            </a:t>
            </a:r>
            <a:r>
              <a:rPr lang="zh-CN" altLang="en-US" dirty="0">
                <a:latin typeface="Arial" panose="020B0604020202020204" pitchFamily="34" charset="0"/>
              </a:rPr>
              <a:t>此说明在模板使用时请删除。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1266" name="直接连接符 3"/>
          <p:cNvCxnSpPr/>
          <p:nvPr/>
        </p:nvCxnSpPr>
        <p:spPr>
          <a:xfrm>
            <a:off x="307975" y="785813"/>
            <a:ext cx="58578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1267" name="组合 2"/>
          <p:cNvGrpSpPr/>
          <p:nvPr/>
        </p:nvGrpSpPr>
        <p:grpSpPr>
          <a:xfrm>
            <a:off x="307975" y="261938"/>
            <a:ext cx="5673725" cy="523875"/>
            <a:chOff x="2339753" y="1419622"/>
            <a:chExt cx="5673159" cy="523220"/>
          </a:xfrm>
        </p:grpSpPr>
        <p:grpSp>
          <p:nvGrpSpPr>
            <p:cNvPr id="11311" name="组合 32"/>
            <p:cNvGrpSpPr/>
            <p:nvPr/>
          </p:nvGrpSpPr>
          <p:grpSpPr>
            <a:xfrm>
              <a:off x="2339753" y="1419622"/>
              <a:ext cx="894259" cy="523220"/>
              <a:chOff x="2215144" y="927951"/>
              <a:chExt cx="1244730" cy="959254"/>
            </a:xfrm>
          </p:grpSpPr>
          <p:sp>
            <p:nvSpPr>
              <p:cNvPr id="8" name="平行四边形 7"/>
              <p:cNvSpPr/>
              <p:nvPr/>
            </p:nvSpPr>
            <p:spPr>
              <a:xfrm>
                <a:off x="2215144" y="983180"/>
                <a:ext cx="1120187" cy="842981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16" name="文本框 9"/>
              <p:cNvSpPr txBox="1"/>
              <p:nvPr/>
            </p:nvSpPr>
            <p:spPr>
              <a:xfrm>
                <a:off x="2393075" y="927951"/>
                <a:ext cx="1066799" cy="959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07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1312" name="组合 35"/>
            <p:cNvGrpSpPr/>
            <p:nvPr/>
          </p:nvGrpSpPr>
          <p:grpSpPr>
            <a:xfrm>
              <a:off x="3019135" y="1432306"/>
              <a:ext cx="4993777" cy="459800"/>
              <a:chOff x="4315279" y="952689"/>
              <a:chExt cx="4993777" cy="540186"/>
            </a:xfrm>
          </p:grpSpPr>
          <p:sp>
            <p:nvSpPr>
              <p:cNvPr id="11313" name="矩形 5"/>
              <p:cNvSpPr/>
              <p:nvPr/>
            </p:nvSpPr>
            <p:spPr>
              <a:xfrm>
                <a:off x="4830016" y="1036091"/>
                <a:ext cx="4479040" cy="406275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lIns="68580" tIns="34290" rIns="68580" bIns="34290">
                <a:spAutoFit/>
              </a:bodyPr>
              <a:p>
                <a:r>
                  <a:rPr lang="zh-CN" altLang="en-US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知情同意书主要内容</a:t>
                </a:r>
                <a:endPara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4315279" y="952689"/>
                <a:ext cx="4982666" cy="540185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07975" y="1484313"/>
          <a:ext cx="8135938" cy="3754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9379"/>
                <a:gridCol w="3132487"/>
                <a:gridCol w="42148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序号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条目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主要内容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+mn-ea"/>
                          <a:ea typeface="宋体" panose="02010600030101010101" pitchFamily="2" charset="-122"/>
                        </a:rPr>
                        <a:t>可能风险与不适，并发症等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rgbClr val="00B0F0"/>
                          </a:solidFill>
                          <a:latin typeface="+mn-ea"/>
                          <a:ea typeface="宋体" panose="02010600030101010101" pitchFamily="2" charset="-122"/>
                        </a:rPr>
                        <a:t>医疗保护措施</a:t>
                      </a:r>
                      <a:endParaRPr lang="zh-CN" altLang="en-US" sz="16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+mn-ea"/>
                          <a:ea typeface="宋体" panose="02010600030101010101" pitchFamily="2" charset="-122"/>
                        </a:rPr>
                        <a:t>预期获益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rgbClr val="00B0F0"/>
                          </a:solidFill>
                          <a:latin typeface="+mn-ea"/>
                          <a:ea typeface="宋体" panose="02010600030101010101" pitchFamily="2" charset="-122"/>
                        </a:rPr>
                        <a:t>备选治疗</a:t>
                      </a:r>
                      <a:endParaRPr lang="zh-CN" altLang="en-US" sz="16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+mn-ea"/>
                          <a:ea typeface="宋体" panose="02010600030101010101" pitchFamily="2" charset="-122"/>
                        </a:rPr>
                        <a:t>合理补偿、因研究产生费用由谁承担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6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rgbClr val="00B0F0"/>
                          </a:solidFill>
                          <a:latin typeface="+mn-ea"/>
                          <a:ea typeface="宋体" panose="02010600030101010101" pitchFamily="2" charset="-122"/>
                        </a:rPr>
                        <a:t>自愿性</a:t>
                      </a:r>
                      <a:endParaRPr lang="zh-CN" altLang="en-US" sz="16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+mn-ea"/>
                          <a:ea typeface="宋体" panose="02010600030101010101" pitchFamily="2" charset="-122"/>
                        </a:rPr>
                        <a:t>发生损害后的治疗措施及费用，（由谁、如何承担</a:t>
                      </a: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+mn-ea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+mn-ea"/>
                          <a:ea typeface="宋体" panose="02010600030101010101" pitchFamily="2" charset="-122"/>
                        </a:rPr>
                        <a:t>赔偿、保险）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rgbClr val="00B0F0"/>
                          </a:solidFill>
                          <a:latin typeface="+mn-ea"/>
                          <a:ea typeface="宋体" panose="02010600030101010101" pitchFamily="2" charset="-122"/>
                        </a:rPr>
                        <a:t>中途退出等受试者权利</a:t>
                      </a:r>
                      <a:endParaRPr lang="zh-CN" altLang="en-US" sz="16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310" name="矩形 10"/>
          <p:cNvSpPr/>
          <p:nvPr/>
        </p:nvSpPr>
        <p:spPr>
          <a:xfrm>
            <a:off x="436563" y="981075"/>
            <a:ext cx="67992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（标红条目需要汇报人向伦理委员会汇报，其它项列出即可）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1"/>
          <p:cNvGrpSpPr/>
          <p:nvPr/>
        </p:nvGrpSpPr>
        <p:grpSpPr>
          <a:xfrm>
            <a:off x="307975" y="261938"/>
            <a:ext cx="5673725" cy="523875"/>
            <a:chOff x="2339753" y="1419622"/>
            <a:chExt cx="5673159" cy="523220"/>
          </a:xfrm>
        </p:grpSpPr>
        <p:grpSp>
          <p:nvGrpSpPr>
            <p:cNvPr id="12335" name="组合 32"/>
            <p:cNvGrpSpPr/>
            <p:nvPr/>
          </p:nvGrpSpPr>
          <p:grpSpPr>
            <a:xfrm>
              <a:off x="2339753" y="1419622"/>
              <a:ext cx="894259" cy="523220"/>
              <a:chOff x="2215144" y="927951"/>
              <a:chExt cx="1244730" cy="959254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2215144" y="983180"/>
                <a:ext cx="1120187" cy="842981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40" name="文本框 9"/>
              <p:cNvSpPr txBox="1"/>
              <p:nvPr/>
            </p:nvSpPr>
            <p:spPr>
              <a:xfrm>
                <a:off x="2393075" y="927951"/>
                <a:ext cx="1066799" cy="959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09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2336" name="组合 35"/>
            <p:cNvGrpSpPr/>
            <p:nvPr/>
          </p:nvGrpSpPr>
          <p:grpSpPr>
            <a:xfrm>
              <a:off x="3019006" y="1432933"/>
              <a:ext cx="4993906" cy="459690"/>
              <a:chOff x="4315150" y="953426"/>
              <a:chExt cx="4993906" cy="540057"/>
            </a:xfrm>
          </p:grpSpPr>
          <p:sp>
            <p:nvSpPr>
              <p:cNvPr id="12337" name="矩形 4"/>
              <p:cNvSpPr/>
              <p:nvPr/>
            </p:nvSpPr>
            <p:spPr>
              <a:xfrm>
                <a:off x="4830016" y="1036090"/>
                <a:ext cx="4479040" cy="40678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lIns="68580" tIns="34290" rIns="68580" bIns="34290">
                <a:spAutoFit/>
              </a:bodyPr>
              <a:p>
                <a:r>
                  <a:rPr lang="zh-CN" altLang="en-US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研究主要伦理问题（简述）</a:t>
                </a:r>
                <a:endPara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4315279" y="952689"/>
                <a:ext cx="4982666" cy="540186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2291" name="直接连接符 3"/>
          <p:cNvCxnSpPr/>
          <p:nvPr/>
        </p:nvCxnSpPr>
        <p:spPr>
          <a:xfrm>
            <a:off x="307975" y="785813"/>
            <a:ext cx="58578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14313" y="1196975"/>
          <a:ext cx="8621713" cy="4711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8242"/>
                <a:gridCol w="596204"/>
                <a:gridCol w="5589414"/>
                <a:gridCol w="1117883"/>
              </a:tblGrid>
              <a:tr h="5760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针对人群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/>
                        <a:t>序号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主要伦理问题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请填写（是</a:t>
                      </a:r>
                      <a:r>
                        <a:rPr lang="en-US" altLang="zh-CN" sz="1600" dirty="0" smtClean="0"/>
                        <a:t>/</a:t>
                      </a:r>
                      <a:r>
                        <a:rPr lang="zh-CN" altLang="en-US" sz="1600" dirty="0" smtClean="0"/>
                        <a:t>否）</a:t>
                      </a:r>
                      <a:endParaRPr lang="zh-CN" altLang="en-US" sz="1600" dirty="0"/>
                    </a:p>
                  </a:txBody>
                  <a:tcPr/>
                </a:tc>
              </a:tr>
              <a:tr h="436432">
                <a:tc rowSpan="7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对受试者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lnSpc>
                          <a:spcPct val="150000"/>
                        </a:lnSpc>
                        <a:buClr>
                          <a:schemeClr val="bg2">
                            <a:lumMod val="50000"/>
                          </a:schemeClr>
                        </a:buClr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+mn-ea"/>
                          <a:ea typeface="宋体" panose="02010600030101010101" pitchFamily="2" charset="-122"/>
                        </a:rPr>
                        <a:t>招募受试者是否利益诱导或强迫</a:t>
                      </a:r>
                      <a:endParaRPr lang="en-US" altLang="zh-CN" sz="1600" b="1" dirty="0">
                        <a:solidFill>
                          <a:schemeClr val="tx1"/>
                        </a:solidFill>
                        <a:latin typeface="+mn-ea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43720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lnSpc>
                          <a:spcPct val="150000"/>
                        </a:lnSpc>
                        <a:buClr>
                          <a:schemeClr val="bg2">
                            <a:lumMod val="50000"/>
                          </a:schemeClr>
                        </a:buClr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+mn-ea"/>
                          <a:ea typeface="宋体" panose="02010600030101010101" pitchFamily="2" charset="-122"/>
                        </a:rPr>
                        <a:t>知情同意书是否能够使受试者充分理解</a:t>
                      </a:r>
                      <a:endParaRPr lang="en-US" altLang="zh-CN" sz="1600" b="1" dirty="0">
                        <a:solidFill>
                          <a:schemeClr val="tx1"/>
                        </a:solidFill>
                        <a:latin typeface="+mn-ea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471321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lnSpc>
                          <a:spcPct val="150000"/>
                        </a:lnSpc>
                        <a:buClr>
                          <a:schemeClr val="bg2">
                            <a:lumMod val="50000"/>
                          </a:schemeClr>
                        </a:buClr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+mn-ea"/>
                          <a:ea typeface="宋体" panose="02010600030101010101" pitchFamily="2" charset="-122"/>
                        </a:rPr>
                        <a:t>知情同意过程是否恰当</a:t>
                      </a:r>
                      <a:endParaRPr lang="en-US" altLang="zh-CN" sz="1600" b="1" dirty="0">
                        <a:solidFill>
                          <a:schemeClr val="tx1"/>
                        </a:solidFill>
                        <a:latin typeface="+mn-ea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92767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+mn-ea"/>
                          <a:ea typeface="宋体" panose="02010600030101010101" pitchFamily="2" charset="-122"/>
                        </a:rPr>
                        <a:t>弱势受试者是否有适当保护及保障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92767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+mn-ea"/>
                          <a:ea typeface="宋体" panose="02010600030101010101" pitchFamily="2" charset="-122"/>
                        </a:rPr>
                        <a:t>受试者是否需要承担过大或不必要的风险或损伤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92767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6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受试者个人资料是否有受到适当保护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379398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+mn-ea"/>
                          <a:ea typeface="宋体" panose="02010600030101010101" pitchFamily="2" charset="-122"/>
                        </a:rPr>
                        <a:t>涉及包含基因信息或器官时，是否遵守伦理原则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+mn-ea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857671">
                <a:tc gridSpan="4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汇报人根据以上问题检视，若不涉及相关伦理问题，</a:t>
                      </a:r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请汇报人汇报时讲述“不违反伦理原则”即可，无需逐条叙述</a:t>
                      </a:r>
                      <a:r>
                        <a:rPr lang="zh-CN" altLang="en-US" dirty="0" smtClean="0"/>
                        <a:t>。</a:t>
                      </a:r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2875" y="2022475"/>
          <a:ext cx="8786813" cy="311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3480"/>
                <a:gridCol w="607619"/>
                <a:gridCol w="5696428"/>
                <a:gridCol w="1139285"/>
              </a:tblGrid>
              <a:tr h="6144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针对人群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/>
                        <a:t>序号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主要伦理问题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请填写（是</a:t>
                      </a:r>
                      <a:r>
                        <a:rPr lang="en-US" altLang="zh-CN" sz="1600" dirty="0" smtClean="0"/>
                        <a:t>/</a:t>
                      </a:r>
                      <a:r>
                        <a:rPr lang="zh-CN" altLang="en-US" sz="1600" dirty="0" smtClean="0"/>
                        <a:t>否）</a:t>
                      </a:r>
                      <a:endParaRPr lang="zh-CN" altLang="en-US" sz="1600" dirty="0"/>
                    </a:p>
                  </a:txBody>
                  <a:tcPr/>
                </a:tc>
              </a:tr>
              <a:tr h="437250">
                <a:tc rowSpan="3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对研究者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研究项目是否遵守医学伦理原则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438722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9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+mn-ea"/>
                          <a:ea typeface="宋体" panose="02010600030101010101" pitchFamily="2" charset="-122"/>
                        </a:rPr>
                        <a:t>研究者与赞助方是否有利益冲突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+mn-ea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43203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+mn-ea"/>
                          <a:ea typeface="宋体" panose="02010600030101010101" pitchFamily="2" charset="-122"/>
                        </a:rPr>
                        <a:t>研究项目是否抄袭、虚假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+mn-ea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/>
                </a:tc>
              </a:tr>
              <a:tr h="57456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汇报人根据以上问题检视，若不涉及相关伦理问题，</a:t>
                      </a:r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请汇报人汇报时讲述“不违反伦理原则”即可，无需逐条叙述</a:t>
                      </a:r>
                      <a:r>
                        <a:rPr lang="zh-CN" altLang="en-US" dirty="0" smtClean="0"/>
                        <a:t>。</a:t>
                      </a:r>
                      <a:endParaRPr lang="en-US" altLang="zh-CN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grpSp>
        <p:nvGrpSpPr>
          <p:cNvPr id="13341" name="组合 1"/>
          <p:cNvGrpSpPr/>
          <p:nvPr/>
        </p:nvGrpSpPr>
        <p:grpSpPr>
          <a:xfrm>
            <a:off x="307975" y="261938"/>
            <a:ext cx="5673725" cy="523875"/>
            <a:chOff x="2339753" y="1419622"/>
            <a:chExt cx="5673159" cy="523220"/>
          </a:xfrm>
        </p:grpSpPr>
        <p:grpSp>
          <p:nvGrpSpPr>
            <p:cNvPr id="13343" name="组合 32"/>
            <p:cNvGrpSpPr/>
            <p:nvPr/>
          </p:nvGrpSpPr>
          <p:grpSpPr>
            <a:xfrm>
              <a:off x="2339753" y="1419623"/>
              <a:ext cx="894259" cy="523221"/>
              <a:chOff x="2215144" y="927951"/>
              <a:chExt cx="1244730" cy="959254"/>
            </a:xfrm>
          </p:grpSpPr>
          <p:sp>
            <p:nvSpPr>
              <p:cNvPr id="9" name="平行四边形 8"/>
              <p:cNvSpPr/>
              <p:nvPr/>
            </p:nvSpPr>
            <p:spPr>
              <a:xfrm>
                <a:off x="2215144" y="983178"/>
                <a:ext cx="1120187" cy="842979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348" name="文本框 9"/>
              <p:cNvSpPr txBox="1"/>
              <p:nvPr/>
            </p:nvSpPr>
            <p:spPr>
              <a:xfrm>
                <a:off x="2393075" y="927951"/>
                <a:ext cx="1066799" cy="959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09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3344" name="组合 35"/>
            <p:cNvGrpSpPr/>
            <p:nvPr/>
          </p:nvGrpSpPr>
          <p:grpSpPr>
            <a:xfrm>
              <a:off x="3019135" y="1432306"/>
              <a:ext cx="4993777" cy="459800"/>
              <a:chOff x="4315279" y="952689"/>
              <a:chExt cx="4993777" cy="540186"/>
            </a:xfrm>
          </p:grpSpPr>
          <p:sp>
            <p:nvSpPr>
              <p:cNvPr id="13345" name="矩形 4"/>
              <p:cNvSpPr/>
              <p:nvPr/>
            </p:nvSpPr>
            <p:spPr>
              <a:xfrm>
                <a:off x="4830016" y="1036090"/>
                <a:ext cx="4479040" cy="40678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lIns="68580" tIns="34290" rIns="68580" bIns="34290">
                <a:spAutoFit/>
              </a:bodyPr>
              <a:p>
                <a:r>
                  <a:rPr lang="zh-CN" altLang="en-US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研究主要伦理问题（简述）</a:t>
                </a:r>
                <a:endPara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4315279" y="952689"/>
                <a:ext cx="4982666" cy="540185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3342" name="直接连接符 3"/>
          <p:cNvCxnSpPr/>
          <p:nvPr/>
        </p:nvCxnSpPr>
        <p:spPr>
          <a:xfrm>
            <a:off x="307975" y="785813"/>
            <a:ext cx="58578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 bwMode="auto">
          <a:xfrm>
            <a:off x="0" y="2428875"/>
            <a:ext cx="9144000" cy="1470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R="0" algn="ctr" defTabSz="9144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望各位专家们提出宝贵意见，谢谢！</a:t>
            </a:r>
            <a:endParaRPr kumimoji="0" lang="en-US" altLang="zh-CN" sz="3200" b="1" kern="0" cap="none" spc="0" normalizeH="0" baseline="0" noProof="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074" name="直接连接符 3"/>
          <p:cNvCxnSpPr/>
          <p:nvPr/>
        </p:nvCxnSpPr>
        <p:spPr>
          <a:xfrm flipV="1">
            <a:off x="107950" y="769938"/>
            <a:ext cx="8027988" cy="15875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3075" name="组合 2"/>
          <p:cNvGrpSpPr/>
          <p:nvPr/>
        </p:nvGrpSpPr>
        <p:grpSpPr>
          <a:xfrm>
            <a:off x="107950" y="260350"/>
            <a:ext cx="8296275" cy="488950"/>
            <a:chOff x="2339753" y="1419622"/>
            <a:chExt cx="5661271" cy="489631"/>
          </a:xfrm>
        </p:grpSpPr>
        <p:grpSp>
          <p:nvGrpSpPr>
            <p:cNvPr id="3117" name="组合 32"/>
            <p:cNvGrpSpPr/>
            <p:nvPr/>
          </p:nvGrpSpPr>
          <p:grpSpPr>
            <a:xfrm>
              <a:off x="2339753" y="1419622"/>
              <a:ext cx="894259" cy="489631"/>
              <a:chOff x="2215144" y="927951"/>
              <a:chExt cx="1244730" cy="897673"/>
            </a:xfrm>
          </p:grpSpPr>
          <p:sp>
            <p:nvSpPr>
              <p:cNvPr id="8" name="平行四边形 7"/>
              <p:cNvSpPr/>
              <p:nvPr/>
            </p:nvSpPr>
            <p:spPr>
              <a:xfrm>
                <a:off x="2215144" y="983328"/>
                <a:ext cx="1120329" cy="842296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22" name="文本框 9"/>
              <p:cNvSpPr txBox="1"/>
              <p:nvPr/>
            </p:nvSpPr>
            <p:spPr>
              <a:xfrm>
                <a:off x="2393075" y="927951"/>
                <a:ext cx="1066799" cy="8165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3118" name="组合 35"/>
            <p:cNvGrpSpPr/>
            <p:nvPr/>
          </p:nvGrpSpPr>
          <p:grpSpPr>
            <a:xfrm>
              <a:off x="3019233" y="1432341"/>
              <a:ext cx="4981791" cy="461016"/>
              <a:chOff x="4315377" y="952730"/>
              <a:chExt cx="4981791" cy="541615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798267" y="1034905"/>
                <a:ext cx="4315826" cy="407145"/>
              </a:xfrm>
              <a:prstGeom prst="rect">
                <a:avLst/>
              </a:prstGeom>
              <a:ln w="15875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项目负责人及其他项目人员信息</a:t>
                </a: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(</a:t>
                </a: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表列，</a:t>
                </a: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汇报人无需叙述</a:t>
                </a: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)</a:t>
                </a:r>
                <a:endParaRPr kumimoji="0" lang="en-GB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4315120" y="952729"/>
                <a:ext cx="4982048" cy="541615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07975" y="1643063"/>
          <a:ext cx="8466138" cy="21637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1394"/>
                <a:gridCol w="1491487"/>
                <a:gridCol w="1563539"/>
                <a:gridCol w="2042359"/>
                <a:gridCol w="2728144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序号</a:t>
                      </a:r>
                      <a:endParaRPr lang="zh-CN" altLang="en-US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研究者姓名</a:t>
                      </a:r>
                      <a:endParaRPr lang="zh-CN" altLang="en-US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专业背景</a:t>
                      </a:r>
                      <a:endParaRPr lang="zh-CN" altLang="en-US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是否获得</a:t>
                      </a:r>
                      <a:r>
                        <a:rPr lang="en-US" altLang="zh-CN" sz="2000" dirty="0" smtClean="0"/>
                        <a:t>GCP</a:t>
                      </a:r>
                      <a:r>
                        <a:rPr lang="zh-CN" altLang="en-US" sz="2000" dirty="0" smtClean="0"/>
                        <a:t>证书</a:t>
                      </a:r>
                      <a:endParaRPr lang="zh-CN" altLang="en-US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负责事项</a:t>
                      </a:r>
                      <a:endParaRPr lang="zh-CN" altLang="en-US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4828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4408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114" name="组合 10"/>
          <p:cNvGrpSpPr/>
          <p:nvPr/>
        </p:nvGrpSpPr>
        <p:grpSpPr>
          <a:xfrm>
            <a:off x="4416425" y="4518025"/>
            <a:ext cx="4357688" cy="1125538"/>
            <a:chOff x="4786314" y="5486400"/>
            <a:chExt cx="4357686" cy="1125502"/>
          </a:xfrm>
        </p:grpSpPr>
        <p:sp>
          <p:nvSpPr>
            <p:cNvPr id="3115" name="TextBox 10"/>
            <p:cNvSpPr txBox="1"/>
            <p:nvPr/>
          </p:nvSpPr>
          <p:spPr>
            <a:xfrm>
              <a:off x="4983163" y="5688572"/>
              <a:ext cx="4160837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dirty="0">
                  <a:latin typeface="Arial" panose="020B0604020202020204" pitchFamily="34" charset="0"/>
                </a:rPr>
                <a:t>备注：简单列出，不用叙述，汇报时请删除此说明</a:t>
              </a:r>
              <a:endParaRPr lang="zh-CN" altLang="en-US" dirty="0">
                <a:latin typeface="Arial" panose="020B0604020202020204" pitchFamily="34" charset="0"/>
              </a:endParaRPr>
            </a:p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16" name="圆角矩形 13"/>
            <p:cNvSpPr/>
            <p:nvPr/>
          </p:nvSpPr>
          <p:spPr>
            <a:xfrm>
              <a:off x="4786314" y="5486400"/>
              <a:ext cx="4357686" cy="857266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8" name="组合 2"/>
          <p:cNvGrpSpPr/>
          <p:nvPr/>
        </p:nvGrpSpPr>
        <p:grpSpPr>
          <a:xfrm>
            <a:off x="214313" y="190500"/>
            <a:ext cx="5661025" cy="523875"/>
            <a:chOff x="2339753" y="1419622"/>
            <a:chExt cx="5661271" cy="523949"/>
          </a:xfrm>
        </p:grpSpPr>
        <p:grpSp>
          <p:nvGrpSpPr>
            <p:cNvPr id="4144" name="组合 32"/>
            <p:cNvGrpSpPr/>
            <p:nvPr/>
          </p:nvGrpSpPr>
          <p:grpSpPr>
            <a:xfrm>
              <a:off x="2339753" y="1419622"/>
              <a:ext cx="894259" cy="523949"/>
              <a:chOff x="2215144" y="927951"/>
              <a:chExt cx="1244730" cy="960590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2215144" y="983259"/>
                <a:ext cx="1120346" cy="841243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149" name="文本框 9"/>
              <p:cNvSpPr txBox="1"/>
              <p:nvPr/>
            </p:nvSpPr>
            <p:spPr>
              <a:xfrm>
                <a:off x="2393074" y="927951"/>
                <a:ext cx="1066800" cy="9605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4145" name="组合 35"/>
            <p:cNvGrpSpPr/>
            <p:nvPr/>
          </p:nvGrpSpPr>
          <p:grpSpPr>
            <a:xfrm>
              <a:off x="3019233" y="1432341"/>
              <a:ext cx="4981791" cy="461016"/>
              <a:chOff x="4315377" y="952730"/>
              <a:chExt cx="4981791" cy="54161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797998" y="1034783"/>
                <a:ext cx="4316599" cy="408502"/>
              </a:xfrm>
              <a:prstGeom prst="rect">
                <a:avLst/>
              </a:prstGeom>
              <a:ln w="15875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研究项目概况</a:t>
                </a:r>
                <a:endParaRPr kumimoji="0" lang="en-GB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4315377" y="952710"/>
                <a:ext cx="4981791" cy="540938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4099" name="直接连接符 3"/>
          <p:cNvCxnSpPr/>
          <p:nvPr/>
        </p:nvCxnSpPr>
        <p:spPr>
          <a:xfrm>
            <a:off x="214313" y="679450"/>
            <a:ext cx="58578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4313" y="1052513"/>
          <a:ext cx="8821738" cy="48085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071"/>
                <a:gridCol w="1745502"/>
                <a:gridCol w="6120424"/>
              </a:tblGrid>
              <a:tr h="42860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概况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42860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项目名称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42860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申办者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42860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项目类型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□药物  </a:t>
                      </a:r>
                      <a:r>
                        <a:rPr lang="en-US" altLang="zh-CN" sz="1600" dirty="0" smtClean="0"/>
                        <a:t>/  </a:t>
                      </a:r>
                      <a:r>
                        <a:rPr lang="zh-CN" altLang="en-US" sz="1600" dirty="0" smtClean="0"/>
                        <a:t>□器械  </a:t>
                      </a:r>
                      <a:r>
                        <a:rPr lang="en-US" altLang="zh-CN" sz="1600" dirty="0" smtClean="0"/>
                        <a:t>/  </a:t>
                      </a:r>
                      <a:r>
                        <a:rPr lang="zh-CN" altLang="en-US" sz="1600" dirty="0" smtClean="0"/>
                        <a:t>□技术  </a:t>
                      </a:r>
                      <a:r>
                        <a:rPr lang="en-US" altLang="zh-CN" sz="1600" dirty="0" smtClean="0"/>
                        <a:t>/  </a:t>
                      </a:r>
                      <a:r>
                        <a:rPr lang="zh-CN" altLang="en-US" sz="1600" dirty="0" smtClean="0"/>
                        <a:t>□其它</a:t>
                      </a:r>
                      <a:endParaRPr lang="zh-CN" altLang="en-US" sz="1600" dirty="0"/>
                    </a:p>
                  </a:txBody>
                  <a:tcPr/>
                </a:tc>
              </a:tr>
              <a:tr h="42860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CTC</a:t>
                      </a:r>
                      <a:r>
                        <a:rPr lang="zh-CN" altLang="en-US" dirty="0" smtClean="0"/>
                        <a:t>备案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□是  </a:t>
                      </a:r>
                      <a:r>
                        <a:rPr lang="en-US" altLang="zh-CN" sz="1600" dirty="0" smtClean="0"/>
                        <a:t>/  </a:t>
                      </a:r>
                      <a:r>
                        <a:rPr lang="zh-CN" altLang="en-US" sz="1600" dirty="0" smtClean="0"/>
                        <a:t>□否</a:t>
                      </a:r>
                      <a:endParaRPr lang="zh-CN" altLang="en-US" sz="1600" dirty="0"/>
                    </a:p>
                  </a:txBody>
                  <a:tcPr/>
                </a:tc>
              </a:tr>
              <a:tr h="428602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药物分期</a:t>
                      </a:r>
                      <a:r>
                        <a:rPr lang="en-US" altLang="zh-CN" dirty="0" smtClean="0"/>
                        <a:t>/</a:t>
                      </a:r>
                      <a:r>
                        <a:rPr lang="zh-CN" altLang="en-US" dirty="0" smtClean="0"/>
                        <a:t>器械类别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药物：□</a:t>
                      </a:r>
                      <a:r>
                        <a:rPr lang="en-US" altLang="zh-CN" sz="1600" dirty="0" smtClean="0">
                          <a:sym typeface="Wingdings" panose="05000000000000000000" pitchFamily="2" charset="2"/>
                        </a:rPr>
                        <a:t>Ⅰ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期</a:t>
                      </a:r>
                      <a:r>
                        <a:rPr lang="zh-CN" altLang="en-US" sz="1600" baseline="0" dirty="0" smtClean="0">
                          <a:sym typeface="Wingdings" panose="05000000000000000000" pitchFamily="2" charset="2"/>
                        </a:rPr>
                        <a:t>  </a:t>
                      </a:r>
                      <a:r>
                        <a:rPr lang="en-US" altLang="zh-CN" sz="1600" baseline="0" dirty="0" smtClean="0">
                          <a:sym typeface="Wingdings" panose="05000000000000000000" pitchFamily="2" charset="2"/>
                        </a:rPr>
                        <a:t>/  </a:t>
                      </a:r>
                      <a:r>
                        <a:rPr lang="zh-CN" altLang="en-US" sz="1600" dirty="0" smtClean="0"/>
                        <a:t>□</a:t>
                      </a:r>
                      <a:r>
                        <a:rPr lang="en-US" altLang="zh-CN" sz="1600" dirty="0" smtClean="0">
                          <a:sym typeface="Wingdings" panose="05000000000000000000" pitchFamily="2" charset="2"/>
                        </a:rPr>
                        <a:t>Ⅱ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期  </a:t>
                      </a:r>
                      <a:r>
                        <a:rPr lang="en-US" altLang="zh-CN" sz="1600" dirty="0" smtClean="0"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CN" altLang="en-US" sz="1600" baseline="0" dirty="0" smtClean="0">
                          <a:sym typeface="Wingdings" panose="05000000000000000000" pitchFamily="2" charset="2"/>
                        </a:rPr>
                        <a:t>  </a:t>
                      </a:r>
                      <a:r>
                        <a:rPr lang="zh-CN" altLang="en-US" sz="1600" dirty="0" smtClean="0"/>
                        <a:t>□</a:t>
                      </a:r>
                      <a:r>
                        <a:rPr lang="en-US" altLang="zh-CN" sz="1600" dirty="0" smtClean="0">
                          <a:sym typeface="Wingdings" panose="05000000000000000000" pitchFamily="2" charset="2"/>
                        </a:rPr>
                        <a:t>Ⅲ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期</a:t>
                      </a:r>
                      <a:r>
                        <a:rPr lang="zh-CN" altLang="en-US" sz="1600" baseline="0" dirty="0" smtClean="0">
                          <a:sym typeface="Wingdings" panose="05000000000000000000" pitchFamily="2" charset="2"/>
                        </a:rPr>
                        <a:t>  </a:t>
                      </a:r>
                      <a:r>
                        <a:rPr lang="en-US" altLang="zh-CN" sz="1600" baseline="0" dirty="0" smtClean="0">
                          <a:sym typeface="Wingdings" panose="05000000000000000000" pitchFamily="2" charset="2"/>
                        </a:rPr>
                        <a:t>/  </a:t>
                      </a:r>
                      <a:r>
                        <a:rPr lang="zh-CN" altLang="en-US" sz="1600" dirty="0" smtClean="0"/>
                        <a:t>□</a:t>
                      </a:r>
                      <a:r>
                        <a:rPr lang="en-US" altLang="zh-CN" sz="1600" dirty="0" smtClean="0">
                          <a:sym typeface="Wingdings" panose="05000000000000000000" pitchFamily="2" charset="2"/>
                        </a:rPr>
                        <a:t>Ⅳ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期</a:t>
                      </a:r>
                      <a:endParaRPr lang="en-US" altLang="zh-CN" sz="1600" b="1" dirty="0" smtClean="0">
                        <a:latin typeface="+mn-ea"/>
                        <a:ea typeface="宋体" panose="02010600030101010101" pitchFamily="2" charset="-122"/>
                        <a:sym typeface="Wingdings" panose="05000000000000000000" pitchFamily="2" charset="2"/>
                      </a:endParaRPr>
                    </a:p>
                  </a:txBody>
                  <a:tcPr/>
                </a:tc>
              </a:tr>
              <a:tr h="42860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器械：</a:t>
                      </a:r>
                      <a:r>
                        <a:rPr lang="zh-CN" altLang="en-US" sz="1600" dirty="0" smtClean="0"/>
                        <a:t>□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一类</a:t>
                      </a:r>
                      <a:r>
                        <a:rPr lang="zh-CN" altLang="en-US" sz="1600" baseline="0" dirty="0" smtClean="0">
                          <a:sym typeface="Wingdings" panose="05000000000000000000" pitchFamily="2" charset="2"/>
                        </a:rPr>
                        <a:t>  </a:t>
                      </a:r>
                      <a:r>
                        <a:rPr lang="en-US" altLang="zh-CN" sz="1600" baseline="0" dirty="0" smtClean="0">
                          <a:sym typeface="Wingdings" panose="05000000000000000000" pitchFamily="2" charset="2"/>
                        </a:rPr>
                        <a:t>/  </a:t>
                      </a:r>
                      <a:r>
                        <a:rPr lang="zh-CN" altLang="en-US" sz="1600" dirty="0" smtClean="0"/>
                        <a:t>□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二类  </a:t>
                      </a:r>
                      <a:r>
                        <a:rPr lang="en-US" altLang="zh-CN" sz="1600" dirty="0" smtClean="0">
                          <a:sym typeface="Wingdings" panose="05000000000000000000" pitchFamily="2" charset="2"/>
                        </a:rPr>
                        <a:t>/  </a:t>
                      </a:r>
                      <a:r>
                        <a:rPr lang="zh-CN" altLang="en-US" sz="1600" dirty="0" smtClean="0"/>
                        <a:t>□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三类</a:t>
                      </a:r>
                      <a:endParaRPr lang="zh-CN" altLang="en-US" sz="1600" dirty="0" smtClean="0"/>
                    </a:p>
                  </a:txBody>
                  <a:tcPr/>
                </a:tc>
              </a:tr>
              <a:tr h="42860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项目性质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□多中心（本中心角色：□牵头单位  </a:t>
                      </a:r>
                      <a:r>
                        <a:rPr lang="en-US" altLang="zh-CN" sz="1600" dirty="0" smtClean="0"/>
                        <a:t>/  </a:t>
                      </a:r>
                      <a:r>
                        <a:rPr lang="zh-CN" altLang="en-US" sz="1600" dirty="0" smtClean="0"/>
                        <a:t>□ 参与单位）  </a:t>
                      </a:r>
                      <a:r>
                        <a:rPr lang="en-US" altLang="zh-CN" sz="1600" dirty="0" smtClean="0"/>
                        <a:t>/  </a:t>
                      </a:r>
                      <a:r>
                        <a:rPr lang="zh-CN" altLang="en-US" sz="1600" dirty="0" smtClean="0"/>
                        <a:t>□单中心</a:t>
                      </a:r>
                      <a:endParaRPr lang="zh-CN" altLang="en-US" sz="1600" dirty="0"/>
                    </a:p>
                  </a:txBody>
                  <a:tcPr/>
                </a:tc>
              </a:tr>
              <a:tr h="95114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ym typeface="Wingdings" panose="05000000000000000000" pitchFamily="2" charset="2"/>
                        </a:rPr>
                        <a:t>试验中涉及的药物</a:t>
                      </a:r>
                      <a:r>
                        <a:rPr lang="en-US" altLang="zh-CN" sz="1800" dirty="0" smtClean="0"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CN" altLang="en-US" sz="1800" dirty="0" smtClean="0">
                          <a:sym typeface="Wingdings" panose="05000000000000000000" pitchFamily="2" charset="2"/>
                        </a:rPr>
                        <a:t>器械</a:t>
                      </a:r>
                      <a:r>
                        <a:rPr lang="en-US" altLang="zh-CN" sz="1800" dirty="0" smtClean="0"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CN" altLang="en-US" sz="1800" dirty="0" smtClean="0">
                          <a:sym typeface="Wingdings" panose="05000000000000000000" pitchFamily="2" charset="2"/>
                        </a:rPr>
                        <a:t>技术</a:t>
                      </a:r>
                      <a:r>
                        <a:rPr lang="en-US" altLang="zh-CN" sz="1800" dirty="0" smtClean="0"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CN" altLang="en-US" sz="1800" dirty="0" smtClean="0">
                          <a:sym typeface="Wingdings" panose="05000000000000000000" pitchFamily="2" charset="2"/>
                        </a:rPr>
                        <a:t>其他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□  已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注册  </a:t>
                      </a:r>
                      <a:r>
                        <a:rPr lang="en-US" altLang="zh-CN" sz="1600" dirty="0" smtClean="0">
                          <a:sym typeface="Wingdings" panose="05000000000000000000" pitchFamily="2" charset="2"/>
                        </a:rPr>
                        <a:t>/  </a:t>
                      </a:r>
                      <a:r>
                        <a:rPr lang="zh-CN" altLang="en-US" sz="1600" dirty="0" smtClean="0"/>
                        <a:t>□未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注册</a:t>
                      </a:r>
                      <a:endParaRPr lang="en-US" altLang="zh-CN" sz="1600" dirty="0" smtClean="0">
                        <a:sym typeface="Wingdings" panose="05000000000000000000" pitchFamily="2" charset="2"/>
                      </a:endParaRPr>
                    </a:p>
                    <a:p>
                      <a:pPr algn="ctr"/>
                      <a:r>
                        <a:rPr lang="zh-CN" altLang="en-US" sz="1600" dirty="0" smtClean="0"/>
                        <a:t>□ 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常规  </a:t>
                      </a:r>
                      <a:r>
                        <a:rPr lang="en-US" altLang="zh-CN" sz="1600" dirty="0" smtClean="0">
                          <a:sym typeface="Wingdings" panose="05000000000000000000" pitchFamily="2" charset="2"/>
                        </a:rPr>
                        <a:t>/  </a:t>
                      </a:r>
                      <a:r>
                        <a:rPr lang="zh-CN" altLang="en-US" sz="1600" dirty="0" smtClean="0"/>
                        <a:t>□ 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非常规使用</a:t>
                      </a:r>
                      <a:endParaRPr lang="en-US" altLang="zh-CN" sz="1600" dirty="0" smtClean="0">
                        <a:sym typeface="Wingdings" panose="05000000000000000000" pitchFamily="2" charset="2"/>
                      </a:endParaRPr>
                    </a:p>
                    <a:p>
                      <a:pPr algn="ctr"/>
                      <a:r>
                        <a:rPr lang="zh-CN" altLang="en-US" sz="1600" dirty="0" smtClean="0"/>
                        <a:t>□ 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按说明书  </a:t>
                      </a:r>
                      <a:r>
                        <a:rPr lang="en-US" altLang="zh-CN" sz="1600" dirty="0" smtClean="0">
                          <a:sym typeface="Wingdings" panose="05000000000000000000" pitchFamily="2" charset="2"/>
                        </a:rPr>
                        <a:t>/  </a:t>
                      </a:r>
                      <a:r>
                        <a:rPr lang="zh-CN" altLang="en-US" sz="1600" dirty="0" smtClean="0"/>
                        <a:t>□</a:t>
                      </a:r>
                      <a:r>
                        <a:rPr lang="zh-CN" altLang="en-US" sz="1600" dirty="0" smtClean="0">
                          <a:sym typeface="Wingdings" panose="05000000000000000000" pitchFamily="2" charset="2"/>
                        </a:rPr>
                        <a:t>超说明书使用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2860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临床程序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□ 常规  </a:t>
                      </a:r>
                      <a:r>
                        <a:rPr lang="en-US" altLang="zh-CN" sz="1600" dirty="0" smtClean="0"/>
                        <a:t>/  </a:t>
                      </a:r>
                      <a:r>
                        <a:rPr lang="zh-CN" altLang="en-US" sz="1600" dirty="0" smtClean="0"/>
                        <a:t>□非常规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5122" name="直接连接符 3"/>
          <p:cNvCxnSpPr/>
          <p:nvPr/>
        </p:nvCxnSpPr>
        <p:spPr>
          <a:xfrm>
            <a:off x="307975" y="785813"/>
            <a:ext cx="58578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5123" name="组合 2"/>
          <p:cNvGrpSpPr/>
          <p:nvPr/>
        </p:nvGrpSpPr>
        <p:grpSpPr>
          <a:xfrm>
            <a:off x="339725" y="277813"/>
            <a:ext cx="5661025" cy="522287"/>
            <a:chOff x="2339753" y="1419622"/>
            <a:chExt cx="5661271" cy="523220"/>
          </a:xfrm>
        </p:grpSpPr>
        <p:grpSp>
          <p:nvGrpSpPr>
            <p:cNvPr id="5128" name="组合 32"/>
            <p:cNvGrpSpPr/>
            <p:nvPr/>
          </p:nvGrpSpPr>
          <p:grpSpPr>
            <a:xfrm>
              <a:off x="2339753" y="1419622"/>
              <a:ext cx="894259" cy="523220"/>
              <a:chOff x="2215144" y="927951"/>
              <a:chExt cx="1244730" cy="959254"/>
            </a:xfrm>
          </p:grpSpPr>
          <p:sp>
            <p:nvSpPr>
              <p:cNvPr id="8" name="平行四边形 7"/>
              <p:cNvSpPr/>
              <p:nvPr/>
            </p:nvSpPr>
            <p:spPr>
              <a:xfrm>
                <a:off x="2215144" y="983348"/>
                <a:ext cx="1120347" cy="842629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33" name="文本框 9"/>
              <p:cNvSpPr txBox="1"/>
              <p:nvPr/>
            </p:nvSpPr>
            <p:spPr>
              <a:xfrm>
                <a:off x="2393075" y="927951"/>
                <a:ext cx="1066799" cy="959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129" name="组合 35"/>
            <p:cNvGrpSpPr/>
            <p:nvPr/>
          </p:nvGrpSpPr>
          <p:grpSpPr>
            <a:xfrm>
              <a:off x="3019006" y="1432933"/>
              <a:ext cx="4982018" cy="459690"/>
              <a:chOff x="4315150" y="953426"/>
              <a:chExt cx="4982018" cy="54005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839275" y="1034944"/>
                <a:ext cx="4027663" cy="407305"/>
              </a:xfrm>
              <a:prstGeom prst="rect">
                <a:avLst/>
              </a:prstGeom>
              <a:ln w="15875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项目研究背景及依据</a:t>
                </a:r>
                <a:endParaRPr kumimoji="0" lang="en-GB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4315377" y="952735"/>
                <a:ext cx="4981791" cy="539959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611188" y="1916113"/>
            <a:ext cx="6208713" cy="3786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动物实验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文献基础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临床前研究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前期临床研究结果（若有，请说明前期研究结果）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bg2">
                  <a:lumMod val="50000"/>
                </a:schemeClr>
              </a:buClr>
              <a:buSzTx/>
              <a:buFontTx/>
              <a:buNone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组合 12"/>
          <p:cNvGrpSpPr/>
          <p:nvPr/>
        </p:nvGrpSpPr>
        <p:grpSpPr>
          <a:xfrm>
            <a:off x="107950" y="908050"/>
            <a:ext cx="7632700" cy="923925"/>
            <a:chOff x="4786314" y="5486400"/>
            <a:chExt cx="7632526" cy="923330"/>
          </a:xfrm>
        </p:grpSpPr>
        <p:sp>
          <p:nvSpPr>
            <p:cNvPr id="5126" name="TextBox 10"/>
            <p:cNvSpPr txBox="1"/>
            <p:nvPr/>
          </p:nvSpPr>
          <p:spPr>
            <a:xfrm>
              <a:off x="4983163" y="5486400"/>
              <a:ext cx="7435677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请从以下几个方面简要讲述药物</a:t>
              </a:r>
              <a:r>
                <a:rPr lang="en-US" altLang="zh-CN" b="1" dirty="0">
                  <a:latin typeface="Arial" panose="020B0604020202020204" pitchFamily="34" charset="0"/>
                </a:rPr>
                <a:t>/</a:t>
              </a:r>
              <a:r>
                <a:rPr lang="zh-CN" altLang="en-US" b="1" dirty="0">
                  <a:latin typeface="Arial" panose="020B0604020202020204" pitchFamily="34" charset="0"/>
                </a:rPr>
                <a:t>器械前期研究情况，着重描述前期研究证明的药物</a:t>
              </a:r>
              <a:r>
                <a:rPr lang="en-US" altLang="zh-CN" b="1" dirty="0">
                  <a:latin typeface="Arial" panose="020B0604020202020204" pitchFamily="34" charset="0"/>
                </a:rPr>
                <a:t>/</a:t>
              </a:r>
              <a:r>
                <a:rPr lang="zh-CN" altLang="en-US" b="1" dirty="0">
                  <a:latin typeface="Arial" panose="020B0604020202020204" pitchFamily="34" charset="0"/>
                </a:rPr>
                <a:t>器械的安全性或有效性</a:t>
              </a:r>
              <a:r>
                <a:rPr lang="zh-CN" altLang="en-US" dirty="0">
                  <a:latin typeface="Arial" panose="020B0604020202020204" pitchFamily="34" charset="0"/>
                </a:rPr>
                <a:t>。备注：根据项目情况填写，并非所有项都需填写，汇报时请删除此说明。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27" name="圆角矩形 11"/>
            <p:cNvSpPr/>
            <p:nvPr/>
          </p:nvSpPr>
          <p:spPr>
            <a:xfrm>
              <a:off x="4786314" y="5486400"/>
              <a:ext cx="7632526" cy="92333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6146" name="直接连接符 3"/>
          <p:cNvCxnSpPr/>
          <p:nvPr/>
        </p:nvCxnSpPr>
        <p:spPr>
          <a:xfrm>
            <a:off x="307975" y="785813"/>
            <a:ext cx="67849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6147" name="组合 2"/>
          <p:cNvGrpSpPr/>
          <p:nvPr/>
        </p:nvGrpSpPr>
        <p:grpSpPr>
          <a:xfrm>
            <a:off x="307975" y="261938"/>
            <a:ext cx="6927850" cy="523875"/>
            <a:chOff x="2339753" y="1419622"/>
            <a:chExt cx="6927519" cy="523220"/>
          </a:xfrm>
        </p:grpSpPr>
        <p:grpSp>
          <p:nvGrpSpPr>
            <p:cNvPr id="6170" name="组合 32"/>
            <p:cNvGrpSpPr/>
            <p:nvPr/>
          </p:nvGrpSpPr>
          <p:grpSpPr>
            <a:xfrm>
              <a:off x="2339753" y="1419622"/>
              <a:ext cx="894259" cy="523220"/>
              <a:chOff x="2215144" y="927951"/>
              <a:chExt cx="1244730" cy="959254"/>
            </a:xfrm>
          </p:grpSpPr>
          <p:sp>
            <p:nvSpPr>
              <p:cNvPr id="8" name="平行四边形 7"/>
              <p:cNvSpPr/>
              <p:nvPr/>
            </p:nvSpPr>
            <p:spPr>
              <a:xfrm>
                <a:off x="2215144" y="983180"/>
                <a:ext cx="1120245" cy="842981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75" name="文本框 9"/>
              <p:cNvSpPr txBox="1"/>
              <p:nvPr/>
            </p:nvSpPr>
            <p:spPr>
              <a:xfrm>
                <a:off x="2393075" y="927951"/>
                <a:ext cx="1066799" cy="959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6171" name="组合 35"/>
            <p:cNvGrpSpPr/>
            <p:nvPr/>
          </p:nvGrpSpPr>
          <p:grpSpPr>
            <a:xfrm>
              <a:off x="3019135" y="1432307"/>
              <a:ext cx="6248137" cy="459800"/>
              <a:chOff x="4315279" y="952690"/>
              <a:chExt cx="6248137" cy="540186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829640" y="1034648"/>
                <a:ext cx="5733776" cy="406070"/>
              </a:xfrm>
              <a:prstGeom prst="rect">
                <a:avLst/>
              </a:prstGeom>
              <a:ln w="15875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项目研究目的、实现技术指标、期望结果（</a:t>
                </a: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简述即可</a:t>
                </a: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）</a:t>
                </a:r>
                <a:endParaRPr kumimoji="0" lang="en-GB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4315315" y="952689"/>
                <a:ext cx="6248101" cy="540185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93663" y="1785938"/>
          <a:ext cx="8836025" cy="3571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5003"/>
                <a:gridCol w="1428760"/>
                <a:gridCol w="657226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研究目的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/>
                        <a:t>1</a:t>
                      </a:r>
                      <a:r>
                        <a:rPr lang="zh-CN" altLang="en-US" sz="1600" dirty="0" smtClean="0"/>
                        <a:t>、</a:t>
                      </a:r>
                      <a:endParaRPr lang="zh-CN" altLang="en-US" sz="1600" dirty="0" smtClean="0"/>
                    </a:p>
                    <a:p>
                      <a:pPr algn="l"/>
                      <a:r>
                        <a:rPr lang="en-US" altLang="zh-CN" sz="1600" dirty="0" smtClean="0"/>
                        <a:t>2</a:t>
                      </a:r>
                      <a:r>
                        <a:rPr lang="zh-CN" altLang="en-US" sz="1600" dirty="0" smtClean="0"/>
                        <a:t>、</a:t>
                      </a:r>
                      <a:endParaRPr lang="zh-CN" altLang="en-US" sz="1600" dirty="0" smtClean="0"/>
                    </a:p>
                    <a:p>
                      <a:pPr algn="l"/>
                      <a:r>
                        <a:rPr lang="en-US" altLang="zh-CN" sz="1600" dirty="0" smtClean="0"/>
                        <a:t>3</a:t>
                      </a:r>
                      <a:r>
                        <a:rPr lang="zh-CN" altLang="en-US" sz="1600" dirty="0" smtClean="0"/>
                        <a:t>、</a:t>
                      </a:r>
                      <a:endParaRPr lang="en-US" altLang="zh-CN" sz="1600" dirty="0" smtClean="0"/>
                    </a:p>
                    <a:p>
                      <a:pPr algn="l"/>
                      <a:r>
                        <a:rPr lang="en-US" altLang="zh-CN" sz="1600" dirty="0" smtClean="0"/>
                        <a:t>4</a:t>
                      </a:r>
                      <a:r>
                        <a:rPr lang="zh-CN" altLang="en-US" sz="1600" dirty="0" smtClean="0"/>
                        <a:t>、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实现技术指标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/>
                        <a:t>1</a:t>
                      </a:r>
                      <a:r>
                        <a:rPr lang="zh-CN" altLang="en-US" sz="1600" dirty="0" smtClean="0"/>
                        <a:t>、</a:t>
                      </a:r>
                      <a:endParaRPr lang="zh-CN" altLang="en-US" sz="1600" dirty="0" smtClean="0"/>
                    </a:p>
                    <a:p>
                      <a:pPr algn="l"/>
                      <a:r>
                        <a:rPr lang="en-US" altLang="zh-CN" sz="1600" dirty="0" smtClean="0"/>
                        <a:t>2</a:t>
                      </a:r>
                      <a:r>
                        <a:rPr lang="zh-CN" altLang="en-US" sz="1600" dirty="0" smtClean="0"/>
                        <a:t>、</a:t>
                      </a:r>
                      <a:endParaRPr lang="zh-CN" altLang="en-US" sz="1600" dirty="0" smtClean="0"/>
                    </a:p>
                    <a:p>
                      <a:pPr algn="l"/>
                      <a:r>
                        <a:rPr lang="en-US" altLang="zh-CN" sz="1600" dirty="0" smtClean="0"/>
                        <a:t>3</a:t>
                      </a:r>
                      <a:r>
                        <a:rPr lang="zh-CN" altLang="en-US" sz="1600" dirty="0" smtClean="0"/>
                        <a:t>、</a:t>
                      </a:r>
                      <a:endParaRPr lang="en-US" altLang="zh-CN" sz="1600" dirty="0" smtClean="0"/>
                    </a:p>
                    <a:p>
                      <a:pPr algn="l"/>
                      <a:r>
                        <a:rPr lang="en-US" altLang="zh-CN" sz="1600" dirty="0" smtClean="0"/>
                        <a:t>4</a:t>
                      </a:r>
                      <a:r>
                        <a:rPr lang="zh-CN" altLang="en-US" sz="1600" dirty="0" smtClean="0"/>
                        <a:t>、</a:t>
                      </a:r>
                      <a:endParaRPr lang="zh-CN" altLang="en-US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期望成果（</a:t>
                      </a:r>
                      <a:r>
                        <a:rPr lang="zh-CN" altLang="en-US" sz="1600" b="0" dirty="0" smtClean="0">
                          <a:latin typeface="+mn-ea"/>
                          <a:ea typeface="+mn-ea"/>
                        </a:rPr>
                        <a:t>如可改善患者诊断</a:t>
                      </a:r>
                      <a:r>
                        <a:rPr lang="en-US" altLang="zh-CN" sz="1600" b="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600" b="0" dirty="0" smtClean="0">
                          <a:latin typeface="+mn-ea"/>
                          <a:ea typeface="+mn-ea"/>
                        </a:rPr>
                        <a:t>疗效，可贡献社会等</a:t>
                      </a:r>
                      <a:r>
                        <a:rPr lang="zh-CN" altLang="en-US" sz="1600" dirty="0" smtClean="0"/>
                        <a:t>）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/>
                        <a:t>1</a:t>
                      </a:r>
                      <a:r>
                        <a:rPr lang="zh-CN" altLang="en-US" sz="1600" dirty="0" smtClean="0"/>
                        <a:t>、  </a:t>
                      </a:r>
                      <a:endParaRPr lang="zh-CN" altLang="en-US" sz="1600" dirty="0" smtClean="0"/>
                    </a:p>
                    <a:p>
                      <a:pPr algn="l"/>
                      <a:r>
                        <a:rPr lang="en-US" altLang="zh-CN" sz="1600" dirty="0" smtClean="0"/>
                        <a:t>2</a:t>
                      </a:r>
                      <a:r>
                        <a:rPr lang="zh-CN" altLang="en-US" sz="1600" dirty="0" smtClean="0"/>
                        <a:t>、  </a:t>
                      </a:r>
                      <a:endParaRPr lang="zh-CN" altLang="en-US" sz="1600" dirty="0" smtClean="0"/>
                    </a:p>
                    <a:p>
                      <a:pPr algn="l"/>
                      <a:r>
                        <a:rPr lang="en-US" altLang="zh-CN" sz="1600" dirty="0" smtClean="0"/>
                        <a:t>3</a:t>
                      </a:r>
                      <a:r>
                        <a:rPr lang="zh-CN" altLang="en-US" sz="1600" dirty="0" smtClean="0"/>
                        <a:t>、</a:t>
                      </a:r>
                      <a:endParaRPr lang="en-US" altLang="zh-CN" sz="1600" dirty="0" smtClean="0"/>
                    </a:p>
                    <a:p>
                      <a:pPr algn="l"/>
                      <a:r>
                        <a:rPr lang="en-US" altLang="zh-CN" sz="1600" dirty="0" smtClean="0"/>
                        <a:t>4</a:t>
                      </a:r>
                      <a:r>
                        <a:rPr lang="zh-CN" altLang="en-US" sz="1600" dirty="0" smtClean="0"/>
                        <a:t>、  </a:t>
                      </a:r>
                      <a:endParaRPr lang="zh-CN" altLang="en-US" sz="16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7170" name="直接连接符 3"/>
          <p:cNvCxnSpPr/>
          <p:nvPr/>
        </p:nvCxnSpPr>
        <p:spPr>
          <a:xfrm>
            <a:off x="307975" y="785813"/>
            <a:ext cx="58578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7171" name="组合 2"/>
          <p:cNvGrpSpPr/>
          <p:nvPr/>
        </p:nvGrpSpPr>
        <p:grpSpPr>
          <a:xfrm>
            <a:off x="307975" y="261938"/>
            <a:ext cx="5673725" cy="523875"/>
            <a:chOff x="2339753" y="1419622"/>
            <a:chExt cx="5673159" cy="523220"/>
          </a:xfrm>
        </p:grpSpPr>
        <p:grpSp>
          <p:nvGrpSpPr>
            <p:cNvPr id="7198" name="组合 32"/>
            <p:cNvGrpSpPr/>
            <p:nvPr/>
          </p:nvGrpSpPr>
          <p:grpSpPr>
            <a:xfrm>
              <a:off x="2339753" y="1419622"/>
              <a:ext cx="894259" cy="523220"/>
              <a:chOff x="2215144" y="927951"/>
              <a:chExt cx="1244730" cy="959254"/>
            </a:xfrm>
          </p:grpSpPr>
          <p:sp>
            <p:nvSpPr>
              <p:cNvPr id="8" name="平行四边形 7"/>
              <p:cNvSpPr/>
              <p:nvPr/>
            </p:nvSpPr>
            <p:spPr>
              <a:xfrm>
                <a:off x="2215144" y="983180"/>
                <a:ext cx="1120187" cy="842981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03" name="文本框 9"/>
              <p:cNvSpPr txBox="1"/>
              <p:nvPr/>
            </p:nvSpPr>
            <p:spPr>
              <a:xfrm>
                <a:off x="2393075" y="927951"/>
                <a:ext cx="1066799" cy="959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7199" name="组合 35"/>
            <p:cNvGrpSpPr/>
            <p:nvPr/>
          </p:nvGrpSpPr>
          <p:grpSpPr>
            <a:xfrm>
              <a:off x="3019006" y="1432933"/>
              <a:ext cx="4993906" cy="459690"/>
              <a:chOff x="4315150" y="953426"/>
              <a:chExt cx="4993906" cy="54005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829578" y="1034648"/>
                <a:ext cx="4479478" cy="407933"/>
              </a:xfrm>
              <a:prstGeom prst="rect">
                <a:avLst/>
              </a:prstGeom>
              <a:ln w="15875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主要研究路线及方法</a:t>
                </a:r>
                <a:endParaRPr kumimoji="0" lang="en-GB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4315279" y="952689"/>
                <a:ext cx="4982666" cy="540186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71438" y="1139825"/>
          <a:ext cx="8836025" cy="2392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7984"/>
                <a:gridCol w="4004735"/>
                <a:gridCol w="364330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研究路线及方法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简介（或备注）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研究性质</a:t>
                      </a:r>
                      <a:r>
                        <a:rPr lang="zh-CN" altLang="en-US" b="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（前瞻性、回顾性研究或观察性研究等）</a:t>
                      </a:r>
                      <a:endParaRPr lang="zh-CN" altLang="en-US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研究分组</a:t>
                      </a:r>
                      <a:r>
                        <a:rPr lang="zh-CN" altLang="en-US" b="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zh-CN" altLang="en-US" b="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Wingdings" panose="05000000000000000000" pitchFamily="2" charset="2"/>
                        </a:rPr>
                        <a:t>随机分组，特定分组，双盲等</a:t>
                      </a:r>
                      <a:r>
                        <a:rPr lang="zh-CN" altLang="en-US" b="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en-US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试验持续时间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试验人群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3663" y="1544638"/>
          <a:ext cx="8836025" cy="31289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7984"/>
                <a:gridCol w="4004735"/>
                <a:gridCol w="3643309"/>
              </a:tblGrid>
              <a:tr h="66027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0" dirty="0" smtClean="0">
                          <a:latin typeface="+mn-ea"/>
                          <a:ea typeface="宋体" panose="02010600030101010101" pitchFamily="2" charset="-122"/>
                          <a:sym typeface="Wingdings" panose="05000000000000000000" pitchFamily="2" charset="2"/>
                        </a:rPr>
                        <a:t>研究路线及方法</a:t>
                      </a:r>
                      <a:endParaRPr lang="en-US" altLang="zh-CN" b="0" dirty="0" smtClean="0">
                        <a:latin typeface="+mn-ea"/>
                        <a:ea typeface="宋体" panose="02010600030101010101" pitchFamily="2" charset="-122"/>
                        <a:sym typeface="Wingdings" panose="05000000000000000000" pitchFamily="2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简介（或备注）</a:t>
                      </a:r>
                      <a:endParaRPr lang="zh-CN" altLang="en-US" dirty="0"/>
                    </a:p>
                  </a:txBody>
                  <a:tcPr/>
                </a:tc>
              </a:tr>
              <a:tr h="84423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 dirty="0" smtClean="0">
                          <a:latin typeface="+mn-ea"/>
                          <a:ea typeface="宋体" panose="02010600030101010101" pitchFamily="2" charset="-122"/>
                          <a:sym typeface="Wingdings" panose="05000000000000000000" pitchFamily="2" charset="2"/>
                        </a:rPr>
                        <a:t>是否涉及或包含可识别信息的人体标本、组织、个人资料或数据出入境</a:t>
                      </a:r>
                      <a:endParaRPr lang="en-US" altLang="zh-CN" b="0" dirty="0" smtClean="0">
                        <a:solidFill>
                          <a:srgbClr val="FF0000"/>
                        </a:solidFill>
                        <a:latin typeface="+mn-ea"/>
                        <a:ea typeface="宋体" panose="02010600030101010101" pitchFamily="2" charset="-122"/>
                        <a:sym typeface="Wingdings" panose="05000000000000000000" pitchFamily="2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□</a:t>
                      </a:r>
                      <a:r>
                        <a:rPr lang="zh-CN" altLang="en-US" dirty="0" smtClean="0"/>
                        <a:t>是（请注意申报人遗办）</a:t>
                      </a:r>
                      <a:endParaRPr lang="en-US" altLang="zh-CN" dirty="0" smtClean="0"/>
                    </a:p>
                    <a:p>
                      <a:pPr algn="l"/>
                      <a:endParaRPr lang="en-US" altLang="zh-CN" sz="1800" dirty="0" smtClean="0"/>
                    </a:p>
                    <a:p>
                      <a:pPr algn="l"/>
                      <a:r>
                        <a:rPr lang="zh-CN" altLang="en-US" sz="1800" dirty="0" smtClean="0"/>
                        <a:t>□</a:t>
                      </a:r>
                      <a:r>
                        <a:rPr lang="zh-CN" altLang="en-US" dirty="0" smtClean="0"/>
                        <a:t>否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 dirty="0" smtClean="0">
                          <a:latin typeface="+mn-ea"/>
                          <a:ea typeface="宋体" panose="02010600030101010101" pitchFamily="2" charset="-122"/>
                        </a:rPr>
                        <a:t>是否需要排除其他可用的治疗或停止正在进行中的治疗</a:t>
                      </a:r>
                      <a:endParaRPr lang="en-US" altLang="zh-CN" b="1" dirty="0" smtClean="0">
                        <a:latin typeface="+mn-ea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使用安慰剂</a:t>
                      </a:r>
                      <a:r>
                        <a:rPr lang="zh-CN" altLang="en-US" b="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（请勾选）</a:t>
                      </a:r>
                      <a:endParaRPr lang="zh-CN" altLang="en-US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 smtClean="0">
                          <a:latin typeface="Times New Roman" panose="02020603050405020304"/>
                          <a:cs typeface="Times New Roman" panose="02020603050405020304"/>
                        </a:rPr>
                        <a:t>●</a:t>
                      </a:r>
                      <a:r>
                        <a:rPr lang="zh-CN" altLang="en-US" dirty="0" smtClean="0"/>
                        <a:t>是</a:t>
                      </a:r>
                      <a:r>
                        <a:rPr lang="zh-CN" altLang="en-US" dirty="0" smtClean="0">
                          <a:sym typeface="Wingdings" panose="05000000000000000000" pitchFamily="2" charset="2"/>
                        </a:rPr>
                        <a:t>：使用安慰剂原因；安慰剂组的风险</a:t>
                      </a:r>
                      <a:r>
                        <a:rPr lang="en-US" altLang="zh-CN" dirty="0" smtClean="0"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CN" altLang="en-US" dirty="0" smtClean="0">
                          <a:sym typeface="Wingdings" panose="05000000000000000000" pitchFamily="2" charset="2"/>
                        </a:rPr>
                        <a:t>保护措施（请另附页说明）</a:t>
                      </a:r>
                      <a:endParaRPr lang="en-US" altLang="zh-CN" dirty="0" smtClean="0"/>
                    </a:p>
                    <a:p>
                      <a:pPr algn="l"/>
                      <a:r>
                        <a:rPr lang="zh-CN" altLang="en-US" dirty="0" smtClean="0">
                          <a:latin typeface="Times New Roman" panose="02020603050405020304"/>
                          <a:cs typeface="Times New Roman" panose="02020603050405020304"/>
                        </a:rPr>
                        <a:t>●</a:t>
                      </a:r>
                      <a:r>
                        <a:rPr lang="zh-CN" altLang="en-US" dirty="0" smtClean="0"/>
                        <a:t>否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216" name="直接连接符 3"/>
          <p:cNvCxnSpPr/>
          <p:nvPr/>
        </p:nvCxnSpPr>
        <p:spPr>
          <a:xfrm>
            <a:off x="307975" y="785813"/>
            <a:ext cx="58578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8217" name="组合 2"/>
          <p:cNvGrpSpPr/>
          <p:nvPr/>
        </p:nvGrpSpPr>
        <p:grpSpPr>
          <a:xfrm>
            <a:off x="307975" y="261938"/>
            <a:ext cx="5673725" cy="523875"/>
            <a:chOff x="2339753" y="1419622"/>
            <a:chExt cx="5673159" cy="523220"/>
          </a:xfrm>
        </p:grpSpPr>
        <p:grpSp>
          <p:nvGrpSpPr>
            <p:cNvPr id="8218" name="组合 32"/>
            <p:cNvGrpSpPr/>
            <p:nvPr/>
          </p:nvGrpSpPr>
          <p:grpSpPr>
            <a:xfrm>
              <a:off x="2339753" y="1419623"/>
              <a:ext cx="894259" cy="523221"/>
              <a:chOff x="2215144" y="927951"/>
              <a:chExt cx="1244730" cy="959254"/>
            </a:xfrm>
          </p:grpSpPr>
          <p:sp>
            <p:nvSpPr>
              <p:cNvPr id="9" name="平行四边形 8"/>
              <p:cNvSpPr/>
              <p:nvPr/>
            </p:nvSpPr>
            <p:spPr>
              <a:xfrm>
                <a:off x="2215144" y="983178"/>
                <a:ext cx="1120187" cy="842979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23" name="文本框 9"/>
              <p:cNvSpPr txBox="1"/>
              <p:nvPr/>
            </p:nvSpPr>
            <p:spPr>
              <a:xfrm>
                <a:off x="2393075" y="927951"/>
                <a:ext cx="1066799" cy="959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219" name="组合 35"/>
            <p:cNvGrpSpPr/>
            <p:nvPr/>
          </p:nvGrpSpPr>
          <p:grpSpPr>
            <a:xfrm>
              <a:off x="3019135" y="1432306"/>
              <a:ext cx="4993777" cy="459800"/>
              <a:chOff x="4315279" y="952689"/>
              <a:chExt cx="4993777" cy="54018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4829578" y="1034648"/>
                <a:ext cx="4479478" cy="407932"/>
              </a:xfrm>
              <a:prstGeom prst="rect">
                <a:avLst/>
              </a:prstGeom>
              <a:ln w="15875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主要研究路线及方法</a:t>
                </a:r>
                <a:endParaRPr kumimoji="0" lang="en-GB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4315279" y="952689"/>
                <a:ext cx="4982666" cy="540185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9218" name="直接连接符 3"/>
          <p:cNvCxnSpPr/>
          <p:nvPr/>
        </p:nvCxnSpPr>
        <p:spPr>
          <a:xfrm>
            <a:off x="307975" y="785813"/>
            <a:ext cx="58578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9219" name="组合 2"/>
          <p:cNvGrpSpPr/>
          <p:nvPr/>
        </p:nvGrpSpPr>
        <p:grpSpPr>
          <a:xfrm>
            <a:off x="307975" y="261938"/>
            <a:ext cx="5673725" cy="523875"/>
            <a:chOff x="2339753" y="1419622"/>
            <a:chExt cx="5673159" cy="523220"/>
          </a:xfrm>
        </p:grpSpPr>
        <p:grpSp>
          <p:nvGrpSpPr>
            <p:cNvPr id="9225" name="组合 32"/>
            <p:cNvGrpSpPr/>
            <p:nvPr/>
          </p:nvGrpSpPr>
          <p:grpSpPr>
            <a:xfrm>
              <a:off x="2339753" y="1419623"/>
              <a:ext cx="894259" cy="523221"/>
              <a:chOff x="2215144" y="927951"/>
              <a:chExt cx="1244730" cy="959254"/>
            </a:xfrm>
          </p:grpSpPr>
          <p:sp>
            <p:nvSpPr>
              <p:cNvPr id="8" name="平行四边形 7"/>
              <p:cNvSpPr/>
              <p:nvPr/>
            </p:nvSpPr>
            <p:spPr>
              <a:xfrm>
                <a:off x="2215144" y="983178"/>
                <a:ext cx="1120187" cy="842979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30" name="文本框 9"/>
              <p:cNvSpPr txBox="1"/>
              <p:nvPr/>
            </p:nvSpPr>
            <p:spPr>
              <a:xfrm>
                <a:off x="2393075" y="927951"/>
                <a:ext cx="1066799" cy="959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9226" name="组合 35"/>
            <p:cNvGrpSpPr/>
            <p:nvPr/>
          </p:nvGrpSpPr>
          <p:grpSpPr>
            <a:xfrm>
              <a:off x="3019135" y="1432306"/>
              <a:ext cx="4993777" cy="459799"/>
              <a:chOff x="4315279" y="952689"/>
              <a:chExt cx="4993777" cy="540185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829578" y="1034648"/>
                <a:ext cx="4479478" cy="407932"/>
              </a:xfrm>
              <a:prstGeom prst="rect">
                <a:avLst/>
              </a:prstGeom>
              <a:ln w="15875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主要研究路线及方法</a:t>
                </a:r>
                <a:endParaRPr kumimoji="0" lang="en-GB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4315279" y="952689"/>
                <a:ext cx="4982666" cy="540185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20" name="组合 11"/>
          <p:cNvGrpSpPr/>
          <p:nvPr/>
        </p:nvGrpSpPr>
        <p:grpSpPr>
          <a:xfrm>
            <a:off x="307975" y="2500313"/>
            <a:ext cx="7432675" cy="1143000"/>
            <a:chOff x="307975" y="1785926"/>
            <a:chExt cx="6907231" cy="1143008"/>
          </a:xfrm>
        </p:grpSpPr>
        <p:sp>
          <p:nvSpPr>
            <p:cNvPr id="9223" name="TextBox 9"/>
            <p:cNvSpPr txBox="1"/>
            <p:nvPr/>
          </p:nvSpPr>
          <p:spPr>
            <a:xfrm>
              <a:off x="714348" y="2119962"/>
              <a:ext cx="620516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latin typeface="Arial" panose="020B0604020202020204" pitchFamily="34" charset="0"/>
                </a:rPr>
                <a:t>请以</a:t>
              </a:r>
              <a:r>
                <a:rPr lang="zh-CN" altLang="en-US" sz="2800" b="1" dirty="0">
                  <a:solidFill>
                    <a:srgbClr val="00B0F0"/>
                  </a:solidFill>
                  <a:latin typeface="Arial" panose="020B0604020202020204" pitchFamily="34" charset="0"/>
                </a:rPr>
                <a:t>路线图</a:t>
              </a:r>
              <a:r>
                <a:rPr lang="zh-CN" altLang="en-US" sz="2800" b="1" dirty="0">
                  <a:latin typeface="Arial" panose="020B0604020202020204" pitchFamily="34" charset="0"/>
                </a:rPr>
                <a:t>模式清晰描述研究路线及方法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  <p:sp>
          <p:nvSpPr>
            <p:cNvPr id="9224" name="圆角矩形 10"/>
            <p:cNvSpPr/>
            <p:nvPr/>
          </p:nvSpPr>
          <p:spPr>
            <a:xfrm>
              <a:off x="307975" y="1785926"/>
              <a:ext cx="6907231" cy="114300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9221" name="TextBox 15"/>
          <p:cNvSpPr txBox="1"/>
          <p:nvPr/>
        </p:nvSpPr>
        <p:spPr>
          <a:xfrm>
            <a:off x="2500313" y="4500563"/>
            <a:ext cx="1570037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汇报时请删除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22" name="直接箭头连接符 17"/>
          <p:cNvCxnSpPr/>
          <p:nvPr/>
        </p:nvCxnSpPr>
        <p:spPr>
          <a:xfrm rot="5400000" flipH="1" flipV="1">
            <a:off x="3035300" y="3892550"/>
            <a:ext cx="642938" cy="4286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0242" name="直接连接符 3"/>
          <p:cNvCxnSpPr/>
          <p:nvPr/>
        </p:nvCxnSpPr>
        <p:spPr>
          <a:xfrm>
            <a:off x="307975" y="785813"/>
            <a:ext cx="585787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0243" name="组合 2"/>
          <p:cNvGrpSpPr/>
          <p:nvPr/>
        </p:nvGrpSpPr>
        <p:grpSpPr>
          <a:xfrm>
            <a:off x="307975" y="261938"/>
            <a:ext cx="5673725" cy="523875"/>
            <a:chOff x="2339753" y="1419622"/>
            <a:chExt cx="5673159" cy="523220"/>
          </a:xfrm>
        </p:grpSpPr>
        <p:grpSp>
          <p:nvGrpSpPr>
            <p:cNvPr id="10245" name="组合 32"/>
            <p:cNvGrpSpPr/>
            <p:nvPr/>
          </p:nvGrpSpPr>
          <p:grpSpPr>
            <a:xfrm>
              <a:off x="2339753" y="1419622"/>
              <a:ext cx="894259" cy="523220"/>
              <a:chOff x="2215144" y="927951"/>
              <a:chExt cx="1244730" cy="959254"/>
            </a:xfrm>
          </p:grpSpPr>
          <p:sp>
            <p:nvSpPr>
              <p:cNvPr id="8" name="平行四边形 7"/>
              <p:cNvSpPr/>
              <p:nvPr/>
            </p:nvSpPr>
            <p:spPr>
              <a:xfrm>
                <a:off x="2215144" y="983180"/>
                <a:ext cx="1120187" cy="842981"/>
              </a:xfrm>
              <a:prstGeom prst="parallelogram">
                <a:avLst>
                  <a:gd name="adj" fmla="val 4820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50" name="文本框 9"/>
              <p:cNvSpPr txBox="1"/>
              <p:nvPr/>
            </p:nvSpPr>
            <p:spPr>
              <a:xfrm>
                <a:off x="2393075" y="927951"/>
                <a:ext cx="1066799" cy="959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06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246" name="组合 35"/>
            <p:cNvGrpSpPr/>
            <p:nvPr/>
          </p:nvGrpSpPr>
          <p:grpSpPr>
            <a:xfrm>
              <a:off x="3019006" y="1432933"/>
              <a:ext cx="4993906" cy="459690"/>
              <a:chOff x="4315150" y="953426"/>
              <a:chExt cx="4993906" cy="54005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829578" y="1034648"/>
                <a:ext cx="4479478" cy="407933"/>
              </a:xfrm>
              <a:prstGeom prst="rect">
                <a:avLst/>
              </a:prstGeom>
              <a:ln w="15875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受试者招募</a:t>
                </a:r>
                <a:endParaRPr kumimoji="0" lang="en-GB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4315279" y="952689"/>
                <a:ext cx="4982666" cy="540186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文本框 4"/>
          <p:cNvSpPr txBox="1"/>
          <p:nvPr/>
        </p:nvSpPr>
        <p:spPr>
          <a:xfrm>
            <a:off x="436563" y="1571625"/>
            <a:ext cx="745807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marR="0" indent="-342900" defTabSz="914400">
              <a:lnSpc>
                <a:spcPct val="150000"/>
              </a:lnSpc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受试者数量：并阐述是否足够（统计学考虑）</a:t>
            </a:r>
            <a:endParaRPr kumimoji="0" lang="en-US" altLang="zh-CN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buClr>
                <a:schemeClr val="bg2">
                  <a:lumMod val="50000"/>
                </a:schemeClr>
              </a:buClr>
              <a:buSzTx/>
              <a:buFontTx/>
              <a:buNone/>
              <a:defRPr/>
            </a:pPr>
            <a:endParaRPr kumimoji="0" lang="en-US" altLang="zh-CN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拟采取的招募方式</a:t>
            </a:r>
            <a:endParaRPr kumimoji="0" lang="en-US" altLang="zh-CN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buClr>
                <a:schemeClr val="bg2">
                  <a:lumMod val="50000"/>
                </a:schemeClr>
              </a:buClr>
              <a:buSzTx/>
              <a:buFontTx/>
              <a:buNone/>
              <a:defRPr/>
            </a:pPr>
            <a:endParaRPr kumimoji="0" lang="en-US" altLang="zh-CN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招募受试者的入排标准（包含受试者年龄，</a:t>
            </a:r>
            <a:r>
              <a:rPr kumimoji="0" lang="zh-CN" altLang="en-US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简述即可</a:t>
            </a:r>
            <a:r>
              <a:rPr kumimoji="0" lang="zh-CN" altLang="en-US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）</a:t>
            </a:r>
            <a:endParaRPr kumimoji="0" lang="en-US" altLang="zh-CN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buClr>
                <a:schemeClr val="bg2">
                  <a:lumMod val="50000"/>
                </a:schemeClr>
              </a:buClr>
              <a:buSzTx/>
              <a:buFontTx/>
              <a:buNone/>
              <a:defRPr/>
            </a:pPr>
            <a:endParaRPr kumimoji="0" lang="en-US" altLang="zh-CN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buClr>
                <a:schemeClr val="bg2">
                  <a:lumMod val="50000"/>
                </a:schemeClr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是否涉及弱势受试者（涉及种类，必须纳入的原因，保护措施，知情同意书的签署要求）</a:t>
            </a:r>
            <a:endParaRPr kumimoji="0" lang="en-US" altLang="zh-CN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315f77c9-1c19-41de-af85-98d5c1a9185f}"/>
</p:tagLst>
</file>

<file path=ppt/tags/tag2.xml><?xml version="1.0" encoding="utf-8"?>
<p:tagLst xmlns:p="http://schemas.openxmlformats.org/presentationml/2006/main">
  <p:tag name="COMMONDATA" val="eyJoZGlkIjoiYzVhNGI3NjEwMGVhNGI1MjIyNzZlY2NlNThkODgwNjUifQ=="/>
</p:tagLst>
</file>

<file path=ppt/theme/theme1.xml><?xml version="1.0" encoding="utf-8"?>
<a:theme xmlns:a="http://schemas.openxmlformats.org/drawingml/2006/main" name="HKU-SZH">
  <a:themeElements>
    <a:clrScheme name="HKU-SZH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HKU-SZH">
      <a:majorFont>
        <a:latin typeface="微软雅黑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HKU-SZH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1894</Words>
  <Application>WPS 演示</Application>
  <PresentationFormat>全屏显示(4:3)</PresentationFormat>
  <Paragraphs>393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Franklin Gothic Medium</vt:lpstr>
      <vt:lpstr>Franklin Gothic Book</vt:lpstr>
      <vt:lpstr>黑体</vt:lpstr>
      <vt:lpstr>Calibri</vt:lpstr>
      <vt:lpstr>Impact</vt:lpstr>
      <vt:lpstr>Times New Roman</vt:lpstr>
      <vt:lpstr>楷体</vt:lpstr>
      <vt:lpstr>Times New Roman</vt:lpstr>
      <vt:lpstr>Arial Unicode MS</vt:lpstr>
      <vt:lpstr>HKU-SZH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Flying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 题</dc:title>
  <dc:creator>Flying</dc:creator>
  <cp:lastModifiedBy>Muffy</cp:lastModifiedBy>
  <cp:revision>2611</cp:revision>
  <cp:lastPrinted>2411-12-30T00:00:00Z</cp:lastPrinted>
  <dcterms:created xsi:type="dcterms:W3CDTF">2009-09-17T16:52:00Z</dcterms:created>
  <dcterms:modified xsi:type="dcterms:W3CDTF">2022-09-05T06:46:07Z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816D95FC99214CE194329DEFF23B74CC</vt:lpwstr>
  </property>
</Properties>
</file>